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67" r:id="rId3"/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</p:sldIdLst>
  <p:sldSz cx="14630400" cy="8229600"/>
  <p:notesSz cx="8229600" cy="14630400"/>
  <p:embeddedFontLst>
    <p:embeddedFont>
      <p:font typeface="IBM Plex Sans Medium" panose="020B0603050203000203" pitchFamily="34" charset="0"/>
      <p:regular r:id="rId20"/>
    </p:embeddedFont>
    <p:embeddedFont>
      <p:font typeface="IBM Plex Sans Medium" panose="020B0603050203000203" pitchFamily="34" charset="-122"/>
      <p:regular r:id="rId21"/>
    </p:embeddedFont>
    <p:embeddedFont>
      <p:font typeface="IBM Plex Sans Medium" panose="020B0603050203000203" pitchFamily="34" charset="-120"/>
      <p:regular r:id="rId22"/>
    </p:embeddedFont>
    <p:embeddedFont>
      <p:font typeface="Roboto" panose="02000000000000000000" pitchFamily="34" charset="0"/>
      <p:regular r:id="rId23"/>
    </p:embeddedFont>
    <p:embeddedFont>
      <p:font typeface="Roboto" panose="02000000000000000000" pitchFamily="34" charset="-122"/>
      <p:regular r:id="rId24"/>
    </p:embeddedFont>
    <p:embeddedFont>
      <p:font typeface="Roboto" panose="02000000000000000000" pitchFamily="34" charset="-120"/>
      <p:regular r:id="rId25"/>
    </p:embeddedFont>
    <p:embeddedFont>
      <p:font typeface="Century Gothic" panose="020B0502020202020204" charset="0"/>
      <p:regular r:id="rId26"/>
      <p:bold r:id="rId27"/>
      <p:italic r:id="rId28"/>
      <p:boldItalic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font" Target="fonts/font14.fntdata"/><Relationship Id="rId32" Type="http://schemas.openxmlformats.org/officeDocument/2006/relationships/font" Target="fonts/font13.fntdata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64086"/>
            <a:ext cx="11338560" cy="2190115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358641"/>
            <a:ext cx="11338560" cy="822960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91473" y="5177194"/>
            <a:ext cx="3493008" cy="449570"/>
          </a:xfrm>
        </p:spPr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5920" y="5188615"/>
            <a:ext cx="768096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2640" y="1717040"/>
            <a:ext cx="3291840" cy="438150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32" y="5636833"/>
            <a:ext cx="12986441" cy="983226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8072" y="1129728"/>
            <a:ext cx="12986208" cy="417379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6620059"/>
            <a:ext cx="12984480" cy="842363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4239"/>
            <a:ext cx="12984480" cy="3362960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378960"/>
            <a:ext cx="12156619" cy="1198880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61" y="904240"/>
            <a:ext cx="12181840" cy="3125394"/>
          </a:xfrm>
        </p:spPr>
        <p:txBody>
          <a:bodyPr anchor="ctr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64638" y="4038668"/>
            <a:ext cx="11511283" cy="53333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1" y="4751835"/>
            <a:ext cx="1218184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593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" y="11201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  <a:endParaRPr lang="en-US" sz="960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81076" y="324154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  <a:endParaRPr lang="en-US" sz="96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394" y="1349642"/>
            <a:ext cx="12175423" cy="3014202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9360" y="4377979"/>
            <a:ext cx="12173585" cy="1199862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77342" y="45466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60" y="454660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42496"/>
            <a:ext cx="4147718" cy="74078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59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2560" y="2641600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240230" y="3484880"/>
            <a:ext cx="4147718" cy="3977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62160" y="2631439"/>
            <a:ext cx="4147718" cy="751841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662161" y="3485478"/>
            <a:ext cx="4147718" cy="3976958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74721" y="914400"/>
            <a:ext cx="1033271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342" y="5029201"/>
            <a:ext cx="4141898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342" y="2834640"/>
            <a:ext cx="4141898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342" y="5848518"/>
            <a:ext cx="4141898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9116" y="5029201"/>
            <a:ext cx="4138722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249116" y="2834640"/>
            <a:ext cx="413872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249117" y="5848516"/>
            <a:ext cx="4138722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659678" y="5029201"/>
            <a:ext cx="4147763" cy="819318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59826" y="2834640"/>
            <a:ext cx="413745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659678" y="5848514"/>
            <a:ext cx="414293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2633471"/>
            <a:ext cx="12984480" cy="4828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8560" y="894080"/>
            <a:ext cx="246888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29360" y="894081"/>
            <a:ext cx="9845041" cy="4683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5930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1"/>
            <a:ext cx="838979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46304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904240"/>
            <a:ext cx="12984479" cy="3362322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360" y="4370071"/>
            <a:ext cx="12588240" cy="1146810"/>
          </a:xfrm>
        </p:spPr>
        <p:txBody>
          <a:bodyPr>
            <a:normAutofit/>
          </a:bodyPr>
          <a:lstStyle>
            <a:lvl1pPr marL="0" indent="0" algn="r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7342" y="457201"/>
            <a:ext cx="3493008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457202"/>
            <a:ext cx="8389790" cy="4368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34942" y="457201"/>
            <a:ext cx="772498" cy="438150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33471"/>
            <a:ext cx="64008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0" y="914400"/>
            <a:ext cx="1033272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91" y="2620563"/>
            <a:ext cx="6095989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3759200"/>
            <a:ext cx="637413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2620563"/>
            <a:ext cx="6126480" cy="988694"/>
          </a:xfrm>
        </p:spPr>
        <p:txBody>
          <a:bodyPr anchor="b">
            <a:norm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759200"/>
            <a:ext cx="640080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4937760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698" y="896111"/>
            <a:ext cx="7812742" cy="65663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4937760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28800"/>
            <a:ext cx="8247888" cy="1920240"/>
          </a:xfrm>
        </p:spPr>
        <p:txBody>
          <a:bodyPr anchor="b"/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33486" y="901490"/>
            <a:ext cx="4373954" cy="656093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749039"/>
            <a:ext cx="8247888" cy="3713382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2.png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0" y="917247"/>
            <a:ext cx="1033272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633473"/>
            <a:ext cx="1298448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14432" y="7627621"/>
            <a:ext cx="349300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627015"/>
            <a:ext cx="9326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5600" y="4572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606800" y="457200"/>
            <a:ext cx="6563360" cy="1028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          capstone project report 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606800" y="2083435"/>
            <a:ext cx="7171055" cy="723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mis for smart parking management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635" y="6197600"/>
            <a:ext cx="2652395" cy="763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submitted by 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192110387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A.Srinivasulu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718675" y="6126480"/>
            <a:ext cx="2642235" cy="1170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submitted by 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192124164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D.Mubarak Ali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Key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Increased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Higher occupancy and efficient billing enhance revenue.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Reduced Congestion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Better space utilization and flow cut traffic.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</p:spPr>
      </p:sp>
      <p:sp>
        <p:nvSpPr>
          <p:cNvPr id="11" name="Text 8"/>
          <p:cNvSpPr/>
          <p:nvPr/>
        </p:nvSpPr>
        <p:spPr>
          <a:xfrm>
            <a:off x="6507004" y="5160883"/>
            <a:ext cx="286631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Customer Satisfaction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Easy parking elevates the overall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653165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Implementation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386977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</p:sp>
      <p:sp>
        <p:nvSpPr>
          <p:cNvPr id="4" name="Shape 2"/>
          <p:cNvSpPr/>
          <p:nvPr/>
        </p:nvSpPr>
        <p:spPr>
          <a:xfrm>
            <a:off x="3318986" y="3593187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</p:sp>
      <p:sp>
        <p:nvSpPr>
          <p:cNvPr id="5" name="Shape 3"/>
          <p:cNvSpPr/>
          <p:nvPr/>
        </p:nvSpPr>
        <p:spPr>
          <a:xfrm>
            <a:off x="3079075" y="41318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6" name="Text 4"/>
          <p:cNvSpPr/>
          <p:nvPr/>
        </p:nvSpPr>
        <p:spPr>
          <a:xfrm>
            <a:off x="3232071" y="4216837"/>
            <a:ext cx="20419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916668" y="25129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Pilot Program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003352"/>
            <a:ext cx="462736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Start with a small section for testing.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72889" y="4386977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</p:sp>
      <p:sp>
        <p:nvSpPr>
          <p:cNvPr id="10" name="Shape 8"/>
          <p:cNvSpPr/>
          <p:nvPr/>
        </p:nvSpPr>
        <p:spPr>
          <a:xfrm>
            <a:off x="5732978" y="41318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1" name="Text 9"/>
          <p:cNvSpPr/>
          <p:nvPr/>
        </p:nvSpPr>
        <p:spPr>
          <a:xfrm>
            <a:off x="5885974" y="4216837"/>
            <a:ext cx="20419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570571" y="54077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74507" y="5898118"/>
            <a:ext cx="462736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Gather data to refine the system.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26793" y="3593187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</p:sp>
      <p:sp>
        <p:nvSpPr>
          <p:cNvPr id="15" name="Shape 13"/>
          <p:cNvSpPr/>
          <p:nvPr/>
        </p:nvSpPr>
        <p:spPr>
          <a:xfrm>
            <a:off x="8386882" y="41318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6" name="Text 14"/>
          <p:cNvSpPr/>
          <p:nvPr/>
        </p:nvSpPr>
        <p:spPr>
          <a:xfrm>
            <a:off x="8539877" y="4216837"/>
            <a:ext cx="20419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24474" y="25129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Phased Rollout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28410" y="3003352"/>
            <a:ext cx="462736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Expand to other sections gradually.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80696" y="4386977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</p:sp>
      <p:sp>
        <p:nvSpPr>
          <p:cNvPr id="20" name="Shape 18"/>
          <p:cNvSpPr/>
          <p:nvPr/>
        </p:nvSpPr>
        <p:spPr>
          <a:xfrm>
            <a:off x="11040785" y="41318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21" name="Text 19"/>
          <p:cNvSpPr/>
          <p:nvPr/>
        </p:nvSpPr>
        <p:spPr>
          <a:xfrm>
            <a:off x="11193780" y="4216837"/>
            <a:ext cx="20419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78378" y="54077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Full Deployment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982313" y="5898118"/>
            <a:ext cx="462736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Cover all spaces after successful phases.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651617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Our strategy prioritizes smooth deployment. It ensures minimal disruptions.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0773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70139"/>
            <a:ext cx="130428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Our real-time parking solution offers a comprehensive approach to modernize parking lots. By leveraging smart sensors, wireless data transmission, and cloud processing, we provide availability updates, in-app navigation, and automated billing. The pilot program results demonstrate significant improvements in occupancy, revenue, and congestion. This system will revolutionize parking for drivers and lot owners.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206240" y="3251200"/>
            <a:ext cx="5080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000" b="1"/>
              <a:t>Thank You</a:t>
            </a:r>
            <a:endParaRPr lang="en-US" sz="6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Real-Time Parking: Revolutionizing Parking Lots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presentation introduces a real-time parking solution. It addresses pain points and boosts user satisfaction. It also unlocks new revenue streams.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11160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Current Parking Pain Points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Searching for Spots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Drivers waste time circling. They are searching for available spaces.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Congestion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Full lots cause traffic backups. This leads to frustration and delays.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Payment Hassles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Traditional payment is slow and clunky. It requires cash or physical tickets.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Our Real-Time Monitoring System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Space Detection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Sensors detect vehicle presence in real-time. They offer precise occupancy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Data Transmission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Data transmits wirelessly to a central system. It gives constant updates.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Cloud Processing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cloud analyzes data and predicts availability. This optimizes parking.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242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Core Technology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5151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Smart Sensors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55569"/>
            <a:ext cx="229195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Durable sensors are embedded in each parking spot. They detect occupancy.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065151"/>
            <a:ext cx="22920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Wireless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555569"/>
            <a:ext cx="229207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Wireless tech sends data to a central hub. It offers low power consumption.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2713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065151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Cloud Platform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555569"/>
            <a:ext cx="229195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Scalable cloud processes and stores data. It provides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5" name="Text 2"/>
          <p:cNvSpPr/>
          <p:nvPr/>
        </p:nvSpPr>
        <p:spPr>
          <a:xfrm>
            <a:off x="6433185" y="3213140"/>
            <a:ext cx="20419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Availability Updates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8548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Drivers can find available spaces instantly. They can do this via mobile app.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9" name="Text 6"/>
          <p:cNvSpPr/>
          <p:nvPr/>
        </p:nvSpPr>
        <p:spPr>
          <a:xfrm>
            <a:off x="10324862" y="3213140"/>
            <a:ext cx="20419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Navigation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In-app navigation guides to open spaces. It minimizes search 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3" name="Text 10"/>
          <p:cNvSpPr/>
          <p:nvPr/>
        </p:nvSpPr>
        <p:spPr>
          <a:xfrm>
            <a:off x="6433185" y="5274231"/>
            <a:ext cx="20419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Automated Billing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Seamless payments are done through the app. It provides hands-free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596"/>
            <a:ext cx="4536519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System Architecture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182701" y="937855"/>
            <a:ext cx="36614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64688"/>
            <a:ext cx="8293298" cy="49759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06426" y="2213610"/>
            <a:ext cx="243768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86442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Seamless User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User-friendly interface for drivers. They can easily view availability and pay.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Parking Lot Displays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Digital signage shows open spots at entry points. It reduces circling and confusion.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53165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Implementation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431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Pilot Program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33606"/>
            <a:ext cx="389870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Start with a small section for testing.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11265" y="2852857"/>
            <a:ext cx="17014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64318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133606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Gather data to refine the system.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37138" y="3241358"/>
            <a:ext cx="17014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09575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Phased Rollout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586174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Expand to other sections gradually.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48638" y="5467231"/>
            <a:ext cx="17014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49143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Full Deployment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404723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Cover all spaces after successful phases.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2764" y="5078730"/>
            <a:ext cx="17014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anose="020B0603050203000203" pitchFamily="34" charset="0"/>
                <a:ea typeface="IBM Plex Sans Medium" panose="020B0603050203000203" pitchFamily="34" charset="-122"/>
                <a:cs typeface="IBM Plex Sans Medium" panose="020B0603050203000203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Our strategy prioritizes smooth deployment. It ensures minimal disruptions.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2967</Words>
  <Application>WPS Presentation</Application>
  <PresentationFormat>Custom</PresentationFormat>
  <Paragraphs>166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SimSun</vt:lpstr>
      <vt:lpstr>Wingdings</vt:lpstr>
      <vt:lpstr>Times New Roman</vt:lpstr>
      <vt:lpstr>IBM Plex Sans Medium</vt:lpstr>
      <vt:lpstr>IBM Plex Sans Medium</vt:lpstr>
      <vt:lpstr>IBM Plex Sans Medium</vt:lpstr>
      <vt:lpstr>Roboto</vt:lpstr>
      <vt:lpstr>Roboto</vt:lpstr>
      <vt:lpstr>Roboto</vt:lpstr>
      <vt:lpstr>Arial Unicode MS</vt:lpstr>
      <vt:lpstr>Century Gothic</vt:lpstr>
      <vt:lpstr>Calibri</vt:lpstr>
      <vt:lpstr>Vapor Trail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Ganeshkethineni</cp:lastModifiedBy>
  <cp:revision>4</cp:revision>
  <dcterms:created xsi:type="dcterms:W3CDTF">2025-02-18T16:44:00Z</dcterms:created>
  <dcterms:modified xsi:type="dcterms:W3CDTF">2025-02-19T03:30:20Z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4756171181FF4CC9935052233C289E4E_13</vt:lpwstr>
  </property>
  <property fmtid="{D5CDD505-2E9C-101B-9397-08002B2CF9AE}" pid="3" name="KSOProductBuildVer">
    <vt:lpwstr>1033-12.2.0.19805</vt:lpwstr>
  </property>
</Properties>
</file>